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914" r:id="rId2"/>
    <p:sldId id="1415" r:id="rId3"/>
    <p:sldId id="1418" r:id="rId4"/>
    <p:sldId id="1417" r:id="rId5"/>
    <p:sldId id="1416" r:id="rId6"/>
    <p:sldId id="1481" r:id="rId7"/>
    <p:sldId id="1516" r:id="rId8"/>
    <p:sldId id="1515" r:id="rId9"/>
    <p:sldId id="1514" r:id="rId10"/>
    <p:sldId id="323" r:id="rId11"/>
    <p:sldId id="1507" r:id="rId12"/>
    <p:sldId id="327" r:id="rId13"/>
    <p:sldId id="328" r:id="rId14"/>
    <p:sldId id="1480" r:id="rId15"/>
    <p:sldId id="1443" r:id="rId16"/>
    <p:sldId id="1466" r:id="rId17"/>
    <p:sldId id="1517" r:id="rId18"/>
    <p:sldId id="258" r:id="rId19"/>
    <p:sldId id="1471" r:id="rId20"/>
    <p:sldId id="1513" r:id="rId21"/>
    <p:sldId id="1472" r:id="rId22"/>
    <p:sldId id="1475" r:id="rId23"/>
    <p:sldId id="1474" r:id="rId24"/>
    <p:sldId id="257" r:id="rId2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80085" autoAdjust="0"/>
  </p:normalViewPr>
  <p:slideViewPr>
    <p:cSldViewPr>
      <p:cViewPr varScale="1">
        <p:scale>
          <a:sx n="71" d="100"/>
          <a:sy n="71" d="100"/>
        </p:scale>
        <p:origin x="1068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2732" y="48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https://www.paballand.com/asg/dg-regio/nov-13/rel-science-patents-co-class.html </a:t>
            </a:r>
          </a:p>
          <a:p>
            <a:r>
              <a:rPr lang="nl-NL" dirty="0"/>
              <a:t>https://www.paballand.com/asg/dg-regio/nov-13/rel-science-publications.html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1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5" indent="-171435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69534-C07B-4B36-B887-85445E32054E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67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econ.geo.uu.nl/balland/3-relatedness-nuts2-Batteri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con.geo.uu.nl/balland/4-smart-spec-key-tech-data-FR10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con.geo.uu.nl/balland/4-smart-spec-key-tech-data-UKD4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85750"/>
            <a:ext cx="9144000" cy="5524500"/>
          </a:xfrm>
        </p:spPr>
        <p:txBody>
          <a:bodyPr/>
          <a:lstStyle/>
          <a:p>
            <a:pPr marL="216000" algn="ctr">
              <a:lnSpc>
                <a:spcPts val="4320"/>
              </a:lnSpc>
              <a:spcBef>
                <a:spcPts val="2400"/>
              </a:spcBef>
              <a:spcAft>
                <a:spcPts val="3600"/>
              </a:spcAft>
            </a:pP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Principle of Relatedness</a:t>
            </a: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3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Local &amp; Global Knowledge Sourcing</a:t>
            </a: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Pierre-Alexandre </a:t>
            </a:r>
            <a:r>
              <a:rPr lang="en-US" sz="2400" b="1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Balland </a:t>
            </a:r>
            <a:endParaRPr lang="nl-NL" sz="1800" dirty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Most influential languages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742950"/>
            <a:ext cx="5314950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1348E-DEB9-4F3E-B965-3C6CE6C9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F4ABC-09CA-47A8-833C-226B5ACA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0"/>
            <a:ext cx="911225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E92FD1-4DB2-445F-BD44-4C5EE30B5241}"/>
              </a:ext>
            </a:extLst>
          </p:cNvPr>
          <p:cNvSpPr/>
          <p:nvPr/>
        </p:nvSpPr>
        <p:spPr>
          <a:xfrm>
            <a:off x="2362200" y="666750"/>
            <a:ext cx="7040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B2"/>
                </a:solidFill>
              </a:rPr>
              <a:t>Relatedness &amp; the knowledge space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7499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Regional knowledge structure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914400"/>
            <a:ext cx="4332746" cy="365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686800" cy="5715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rgbClr val="3333B2"/>
                </a:solidFill>
              </a:rPr>
              <a:t>The density of related technologies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graphicFrame>
        <p:nvGraphicFramePr>
          <p:cNvPr id="54273" name="Object 1"/>
          <p:cNvGraphicFramePr>
            <a:graphicFrameLocks noChangeAspect="1"/>
          </p:cNvGraphicFramePr>
          <p:nvPr/>
        </p:nvGraphicFramePr>
        <p:xfrm>
          <a:off x="3545886" y="1005576"/>
          <a:ext cx="2080022" cy="91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11300" imgH="660400" progId="Equation.3">
                  <p:embed/>
                </p:oleObj>
              </mc:Choice>
              <mc:Fallback>
                <p:oleObj name="Equation" r:id="rId3" imgW="1511300" imgH="660400" progId="Equation.3">
                  <p:embed/>
                  <p:pic>
                    <p:nvPicPr>
                      <p:cNvPr id="5427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886" y="1005576"/>
                        <a:ext cx="2080022" cy="913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01670" y="4191931"/>
            <a:ext cx="5962890" cy="46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  <a:spcAft>
                <a:spcPts val="900"/>
              </a:spcAft>
            </a:pPr>
            <a:r>
              <a:rPr lang="en-GB" sz="1200" i="1" dirty="0">
                <a:latin typeface="+mn-lt"/>
                <a:ea typeface="Verdana" pitchFamily="34" charset="0"/>
                <a:cs typeface="Verdana" pitchFamily="34" charset="0"/>
              </a:rPr>
              <a:t>The </a:t>
            </a:r>
            <a:r>
              <a:rPr lang="en-GB" sz="1200" b="1" i="1" dirty="0">
                <a:latin typeface="+mn-lt"/>
                <a:ea typeface="Verdana" pitchFamily="34" charset="0"/>
                <a:cs typeface="Verdana" pitchFamily="34" charset="0"/>
              </a:rPr>
              <a:t>Density Index </a:t>
            </a:r>
            <a:r>
              <a:rPr lang="en-GB" sz="1200" i="1" dirty="0">
                <a:latin typeface="+mn-lt"/>
                <a:ea typeface="Verdana" pitchFamily="34" charset="0"/>
                <a:cs typeface="Verdana" pitchFamily="34" charset="0"/>
              </a:rPr>
              <a:t>indicates how close a potential new technology is to the knowledge bases of a given city</a:t>
            </a:r>
            <a:endParaRPr lang="en-US" sz="1200" i="1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1515888" y="2193708"/>
          <a:ext cx="6048673" cy="164211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City 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Technology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Density (%)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de France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Biotech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de France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Nanotech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Rhone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Alpes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Biotech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Rhone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Alpes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Nanotech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7045B54-8743-43A8-8227-FD9F0458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5532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D10202-1413-41DB-981E-05B33CFA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4F1D17-27D6-4153-85D6-56E5F60D22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915400" cy="74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European hubs in battery technologies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3BDFC-957A-4B1E-81EB-BDA83B86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F377E-656A-4C79-BEC8-9E444183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B919A-C5DD-40EC-9C7F-F5F069BA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09"/>
            <a:ext cx="9144000" cy="4950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E63352-C706-47A4-89E3-D4E3F19B3EC1}"/>
              </a:ext>
            </a:extLst>
          </p:cNvPr>
          <p:cNvSpPr/>
          <p:nvPr/>
        </p:nvSpPr>
        <p:spPr>
          <a:xfrm>
            <a:off x="228600" y="462915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err="1"/>
              <a:t>Uhlbach</a:t>
            </a:r>
            <a:r>
              <a:rPr lang="nl-NL" sz="1400" dirty="0"/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29764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313AD-F35A-419F-A19D-14B59E0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7" y="361950"/>
            <a:ext cx="5247438" cy="2628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2C798-CF86-481B-B915-AB303BB1A4C3}"/>
              </a:ext>
            </a:extLst>
          </p:cNvPr>
          <p:cNvSpPr/>
          <p:nvPr/>
        </p:nvSpPr>
        <p:spPr>
          <a:xfrm>
            <a:off x="63746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C30F7-DBD7-4BB9-BA23-E967EF0FC607}"/>
              </a:ext>
            </a:extLst>
          </p:cNvPr>
          <p:cNvSpPr/>
          <p:nvPr/>
        </p:nvSpPr>
        <p:spPr>
          <a:xfrm>
            <a:off x="78224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88ED62-FAC4-4A90-8E27-7D9F43DC0781}"/>
              </a:ext>
            </a:extLst>
          </p:cNvPr>
          <p:cNvSpPr/>
          <p:nvPr/>
        </p:nvSpPr>
        <p:spPr>
          <a:xfrm>
            <a:off x="6374673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EF261-64A4-471E-8D65-D57B9E2FB90B}"/>
              </a:ext>
            </a:extLst>
          </p:cNvPr>
          <p:cNvSpPr/>
          <p:nvPr/>
        </p:nvSpPr>
        <p:spPr>
          <a:xfrm>
            <a:off x="7831182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3A4163-64DD-4371-98D6-DE0A7787A254}"/>
              </a:ext>
            </a:extLst>
          </p:cNvPr>
          <p:cNvCxnSpPr>
            <a:cxnSpLocks/>
          </p:cNvCxnSpPr>
          <p:nvPr/>
        </p:nvCxnSpPr>
        <p:spPr>
          <a:xfrm flipV="1">
            <a:off x="6831873" y="2801166"/>
            <a:ext cx="0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9A0E9B-12DF-4D8D-8B73-6DBBC6C4CD68}"/>
              </a:ext>
            </a:extLst>
          </p:cNvPr>
          <p:cNvCxnSpPr>
            <a:cxnSpLocks/>
          </p:cNvCxnSpPr>
          <p:nvPr/>
        </p:nvCxnSpPr>
        <p:spPr>
          <a:xfrm flipV="1">
            <a:off x="7010400" y="2801710"/>
            <a:ext cx="1116873" cy="914400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DA076-E117-424E-9441-5B13A579212A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2801166"/>
            <a:ext cx="1040673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9E9BA-6A34-44BF-87FB-A42367590707}"/>
              </a:ext>
            </a:extLst>
          </p:cNvPr>
          <p:cNvCxnSpPr>
            <a:cxnSpLocks/>
          </p:cNvCxnSpPr>
          <p:nvPr/>
        </p:nvCxnSpPr>
        <p:spPr>
          <a:xfrm flipH="1" flipV="1">
            <a:off x="8279673" y="2801166"/>
            <a:ext cx="8709" cy="914944"/>
          </a:xfrm>
          <a:prstGeom prst="straightConnector1">
            <a:avLst/>
          </a:prstGeom>
          <a:ln w="28575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C52CA-B477-4F95-8DD6-7C9C5B64B930}"/>
              </a:ext>
            </a:extLst>
          </p:cNvPr>
          <p:cNvSpPr/>
          <p:nvPr/>
        </p:nvSpPr>
        <p:spPr>
          <a:xfrm>
            <a:off x="6428645" y="2096659"/>
            <a:ext cx="860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Video 1</a:t>
            </a:r>
            <a:endParaRPr lang="nl-NL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1642D-E3B6-4A28-80EC-B7A138E47279}"/>
              </a:ext>
            </a:extLst>
          </p:cNvPr>
          <p:cNvSpPr/>
          <p:nvPr/>
        </p:nvSpPr>
        <p:spPr>
          <a:xfrm>
            <a:off x="7869914" y="2105167"/>
            <a:ext cx="860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Video 2</a:t>
            </a:r>
            <a:endParaRPr lang="nl-NL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41D85-BEA9-4471-8661-E466325B6DD0}"/>
              </a:ext>
            </a:extLst>
          </p:cNvPr>
          <p:cNvSpPr/>
          <p:nvPr/>
        </p:nvSpPr>
        <p:spPr>
          <a:xfrm>
            <a:off x="6401659" y="4097251"/>
            <a:ext cx="825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Cust. 1</a:t>
            </a:r>
            <a:endParaRPr lang="nl-NL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22093-382A-4CC3-9D25-F76A2D63025E}"/>
              </a:ext>
            </a:extLst>
          </p:cNvPr>
          <p:cNvSpPr/>
          <p:nvPr/>
        </p:nvSpPr>
        <p:spPr>
          <a:xfrm>
            <a:off x="7869914" y="4106977"/>
            <a:ext cx="825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Cust. 2</a:t>
            </a:r>
            <a:endParaRPr lang="nl-NL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BBC4D-F22B-4EEC-B0AF-ED338A4A2345}"/>
              </a:ext>
            </a:extLst>
          </p:cNvPr>
          <p:cNvSpPr/>
          <p:nvPr/>
        </p:nvSpPr>
        <p:spPr>
          <a:xfrm>
            <a:off x="842554" y="36501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333B2"/>
                </a:solidFill>
              </a:rPr>
              <a:t>We build recommendation systems to guide investment decisions in cities</a:t>
            </a:r>
            <a:endParaRPr lang="nl-NL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7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313AD-F35A-419F-A19D-14B59E0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7" y="361950"/>
            <a:ext cx="5247438" cy="2628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2C798-CF86-481B-B915-AB303BB1A4C3}"/>
              </a:ext>
            </a:extLst>
          </p:cNvPr>
          <p:cNvSpPr/>
          <p:nvPr/>
        </p:nvSpPr>
        <p:spPr>
          <a:xfrm>
            <a:off x="63746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C30F7-DBD7-4BB9-BA23-E967EF0FC607}"/>
              </a:ext>
            </a:extLst>
          </p:cNvPr>
          <p:cNvSpPr/>
          <p:nvPr/>
        </p:nvSpPr>
        <p:spPr>
          <a:xfrm>
            <a:off x="78224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88ED62-FAC4-4A90-8E27-7D9F43DC0781}"/>
              </a:ext>
            </a:extLst>
          </p:cNvPr>
          <p:cNvSpPr/>
          <p:nvPr/>
        </p:nvSpPr>
        <p:spPr>
          <a:xfrm>
            <a:off x="6374673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EF261-64A4-471E-8D65-D57B9E2FB90B}"/>
              </a:ext>
            </a:extLst>
          </p:cNvPr>
          <p:cNvSpPr/>
          <p:nvPr/>
        </p:nvSpPr>
        <p:spPr>
          <a:xfrm>
            <a:off x="7831182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3A4163-64DD-4371-98D6-DE0A7787A254}"/>
              </a:ext>
            </a:extLst>
          </p:cNvPr>
          <p:cNvCxnSpPr>
            <a:cxnSpLocks/>
          </p:cNvCxnSpPr>
          <p:nvPr/>
        </p:nvCxnSpPr>
        <p:spPr>
          <a:xfrm flipV="1">
            <a:off x="6831873" y="2801166"/>
            <a:ext cx="0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9A0E9B-12DF-4D8D-8B73-6DBBC6C4CD68}"/>
              </a:ext>
            </a:extLst>
          </p:cNvPr>
          <p:cNvCxnSpPr>
            <a:cxnSpLocks/>
          </p:cNvCxnSpPr>
          <p:nvPr/>
        </p:nvCxnSpPr>
        <p:spPr>
          <a:xfrm flipV="1">
            <a:off x="7010400" y="2801710"/>
            <a:ext cx="1116873" cy="914400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DA076-E117-424E-9441-5B13A579212A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2801166"/>
            <a:ext cx="1040673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9E9BA-6A34-44BF-87FB-A42367590707}"/>
              </a:ext>
            </a:extLst>
          </p:cNvPr>
          <p:cNvCxnSpPr>
            <a:cxnSpLocks/>
          </p:cNvCxnSpPr>
          <p:nvPr/>
        </p:nvCxnSpPr>
        <p:spPr>
          <a:xfrm flipH="1" flipV="1">
            <a:off x="8279673" y="2801166"/>
            <a:ext cx="8709" cy="914944"/>
          </a:xfrm>
          <a:prstGeom prst="straightConnector1">
            <a:avLst/>
          </a:prstGeom>
          <a:ln w="28575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C52CA-B477-4F95-8DD6-7C9C5B64B930}"/>
              </a:ext>
            </a:extLst>
          </p:cNvPr>
          <p:cNvSpPr/>
          <p:nvPr/>
        </p:nvSpPr>
        <p:spPr>
          <a:xfrm>
            <a:off x="6428645" y="2096659"/>
            <a:ext cx="7795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Tech 1</a:t>
            </a:r>
            <a:endParaRPr lang="nl-NL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1642D-E3B6-4A28-80EC-B7A138E47279}"/>
              </a:ext>
            </a:extLst>
          </p:cNvPr>
          <p:cNvSpPr/>
          <p:nvPr/>
        </p:nvSpPr>
        <p:spPr>
          <a:xfrm>
            <a:off x="7869914" y="2105167"/>
            <a:ext cx="7795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Tech 2</a:t>
            </a:r>
            <a:endParaRPr lang="nl-NL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41D85-BEA9-4471-8661-E466325B6DD0}"/>
              </a:ext>
            </a:extLst>
          </p:cNvPr>
          <p:cNvSpPr/>
          <p:nvPr/>
        </p:nvSpPr>
        <p:spPr>
          <a:xfrm>
            <a:off x="6401659" y="4097251"/>
            <a:ext cx="7088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City 1</a:t>
            </a:r>
            <a:endParaRPr lang="nl-NL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22093-382A-4CC3-9D25-F76A2D63025E}"/>
              </a:ext>
            </a:extLst>
          </p:cNvPr>
          <p:cNvSpPr/>
          <p:nvPr/>
        </p:nvSpPr>
        <p:spPr>
          <a:xfrm>
            <a:off x="7869914" y="4106977"/>
            <a:ext cx="7088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City 2</a:t>
            </a:r>
            <a:endParaRPr lang="nl-NL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BBC4D-F22B-4EEC-B0AF-ED338A4A2345}"/>
              </a:ext>
            </a:extLst>
          </p:cNvPr>
          <p:cNvSpPr/>
          <p:nvPr/>
        </p:nvSpPr>
        <p:spPr>
          <a:xfrm>
            <a:off x="842554" y="36501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333B2"/>
                </a:solidFill>
              </a:rPr>
              <a:t>We build recommendation systems to guide investment decisions in cities</a:t>
            </a:r>
            <a:endParaRPr lang="nl-NL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5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2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76341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1295401" y="1645214"/>
            <a:ext cx="3265967" cy="119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4572001" y="1651166"/>
            <a:ext cx="38099" cy="248946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B54179-A447-448B-9E34-B0542C7518CC}"/>
              </a:ext>
            </a:extLst>
          </p:cNvPr>
          <p:cNvSpPr/>
          <p:nvPr/>
        </p:nvSpPr>
        <p:spPr>
          <a:xfrm>
            <a:off x="4467890" y="1541510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516E8-7C02-40D6-A3A1-9873BC5D2134}"/>
              </a:ext>
            </a:extLst>
          </p:cNvPr>
          <p:cNvSpPr/>
          <p:nvPr/>
        </p:nvSpPr>
        <p:spPr>
          <a:xfrm>
            <a:off x="4842246" y="154151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Nanotech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4116E-CB73-4E8D-BDF7-729E5FAD7FBE}"/>
              </a:ext>
            </a:extLst>
          </p:cNvPr>
          <p:cNvSpPr/>
          <p:nvPr/>
        </p:nvSpPr>
        <p:spPr>
          <a:xfrm>
            <a:off x="2564219" y="2176804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686BF-79F6-4808-8B69-034C97689D7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325083" y="2301187"/>
            <a:ext cx="1239137" cy="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3ECD72-1831-4BA4-AF08-A0F8508C8B4A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2654156" y="2425570"/>
            <a:ext cx="33224" cy="170077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346A1-2781-4DA1-BA82-1C3C74C56019}"/>
              </a:ext>
            </a:extLst>
          </p:cNvPr>
          <p:cNvSpPr/>
          <p:nvPr/>
        </p:nvSpPr>
        <p:spPr>
          <a:xfrm>
            <a:off x="2864346" y="217680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Biotech</a:t>
            </a:r>
            <a:endParaRPr lang="nl-NL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20971D1-BBA6-4AF6-BC24-47931354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Evidence-based framework for S3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5F972-2635-45C1-BFF3-403AE650A50D}"/>
              </a:ext>
            </a:extLst>
          </p:cNvPr>
          <p:cNvSpPr/>
          <p:nvPr/>
        </p:nvSpPr>
        <p:spPr>
          <a:xfrm>
            <a:off x="90485" y="4630063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B2"/>
                </a:solidFill>
              </a:rPr>
              <a:t>Balland, P. A., Boschma, R., Crespo, J., &amp; Rigby, D. L. (2019). Smart specialization policy in the European Union: relatedness, knowledge complexity and regional diversification. Regional Studies, 53(9), 1252-1268.</a:t>
            </a:r>
            <a:endParaRPr lang="nl-NL" sz="1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082F0-1BAF-4EF2-AB24-D44FAE66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FC5463-5FEF-4C3F-9F86-D9E4A10C4B7B}"/>
              </a:ext>
            </a:extLst>
          </p:cNvPr>
          <p:cNvCxnSpPr/>
          <p:nvPr/>
        </p:nvCxnSpPr>
        <p:spPr>
          <a:xfrm flipV="1">
            <a:off x="1295400" y="96796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2D4744-EFD4-4A16-956F-CB1BCCE13549}"/>
              </a:ext>
            </a:extLst>
          </p:cNvPr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3A05275-4090-4BF8-A182-1AEF88699AFC}"/>
              </a:ext>
            </a:extLst>
          </p:cNvPr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4AABD-88F6-4A3B-B24A-A931D5005957}"/>
              </a:ext>
            </a:extLst>
          </p:cNvPr>
          <p:cNvSpPr/>
          <p:nvPr/>
        </p:nvSpPr>
        <p:spPr>
          <a:xfrm>
            <a:off x="533400" y="76341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71877-84A3-4F1F-AEF0-C5AB80B063DE}"/>
              </a:ext>
            </a:extLst>
          </p:cNvPr>
          <p:cNvCxnSpPr/>
          <p:nvPr/>
        </p:nvCxnSpPr>
        <p:spPr>
          <a:xfrm>
            <a:off x="1295400" y="256620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60D7A4-E14E-4A85-A436-E3BABC542CDD}"/>
              </a:ext>
            </a:extLst>
          </p:cNvPr>
          <p:cNvCxnSpPr/>
          <p:nvPr/>
        </p:nvCxnSpPr>
        <p:spPr>
          <a:xfrm>
            <a:off x="4572001" y="96796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04CFE25-C455-4EE3-9132-EB594262D96A}"/>
              </a:ext>
            </a:extLst>
          </p:cNvPr>
          <p:cNvSpPr/>
          <p:nvPr/>
        </p:nvSpPr>
        <p:spPr>
          <a:xfrm>
            <a:off x="1371599" y="119264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B25671-4E08-4CA1-8958-9C14298C6AD2}"/>
              </a:ext>
            </a:extLst>
          </p:cNvPr>
          <p:cNvSpPr/>
          <p:nvPr/>
        </p:nvSpPr>
        <p:spPr>
          <a:xfrm>
            <a:off x="1371598" y="286904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A44ED4-182E-48AB-BA90-1EEBD1ABBA84}"/>
              </a:ext>
            </a:extLst>
          </p:cNvPr>
          <p:cNvSpPr/>
          <p:nvPr/>
        </p:nvSpPr>
        <p:spPr>
          <a:xfrm>
            <a:off x="4800600" y="119264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3FF9C-5912-4E0F-B8E5-A6A1F382DDA8}"/>
              </a:ext>
            </a:extLst>
          </p:cNvPr>
          <p:cNvSpPr/>
          <p:nvPr/>
        </p:nvSpPr>
        <p:spPr>
          <a:xfrm>
            <a:off x="4800599" y="286904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CDCC2E6-C5BF-44D5-9294-9CB394C6FA04}"/>
              </a:ext>
            </a:extLst>
          </p:cNvPr>
          <p:cNvSpPr txBox="1">
            <a:spLocks/>
          </p:cNvSpPr>
          <p:nvPr/>
        </p:nvSpPr>
        <p:spPr bwMode="auto">
          <a:xfrm>
            <a:off x="25718" y="23812"/>
            <a:ext cx="8915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>
                <a:solidFill>
                  <a:srgbClr val="3333B2"/>
                </a:solidFill>
              </a:rPr>
              <a:t>Evidence-based framework for S3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74AC4-66D4-4270-BD7F-2B8387E6776A}"/>
              </a:ext>
            </a:extLst>
          </p:cNvPr>
          <p:cNvSpPr/>
          <p:nvPr/>
        </p:nvSpPr>
        <p:spPr>
          <a:xfrm>
            <a:off x="90485" y="4630063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B2"/>
                </a:solidFill>
              </a:rPr>
              <a:t>Balland, P. A., Boschma, R., Crespo, J., &amp; Rigby, D. L. (2019). Smart specialization policy in the European Union: relatedness, knowledge complexity and regional diversification. Regional Studies, 53(9), 1252-1268.</a:t>
            </a:r>
            <a:endParaRPr lang="nl-NL" sz="1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5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146D6-BB00-4050-BD37-97EF760E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4B601-6E25-45A4-A63D-EC09B541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mage result for de-industrialisation">
            <a:extLst>
              <a:ext uri="{FF2B5EF4-FFF2-40B4-BE49-F238E27FC236}">
                <a16:creationId xmlns:a16="http://schemas.microsoft.com/office/drawing/2014/main" id="{DEDF11FF-1D3A-4C6D-AC71-C9387FBA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011" cy="56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469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57D4E-FAA0-4251-89A0-53C37ED7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S3 framework (FR10)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619D5-1ED0-4118-8E56-A4FDDC8D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1B5C8-0A34-45A2-B486-FDE390E1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 b="5556"/>
          <a:stretch/>
        </p:blipFill>
        <p:spPr>
          <a:xfrm>
            <a:off x="0" y="742949"/>
            <a:ext cx="9144000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B1852FD-ABCA-4E2A-AE5C-9D51B2A82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5" y="1028700"/>
            <a:ext cx="7643390" cy="33718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D9B0F3-A37F-45F5-A0AC-4D542198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Ile de France opportunities in 7 key techs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39FF6-17F8-4964-B173-C94822DE19F7}"/>
              </a:ext>
            </a:extLst>
          </p:cNvPr>
          <p:cNvSpPr/>
          <p:nvPr/>
        </p:nvSpPr>
        <p:spPr>
          <a:xfrm>
            <a:off x="1371600" y="4429125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B506F-699B-4C70-935F-972EC6B19F85}"/>
              </a:ext>
            </a:extLst>
          </p:cNvPr>
          <p:cNvSpPr/>
          <p:nvPr/>
        </p:nvSpPr>
        <p:spPr>
          <a:xfrm>
            <a:off x="163558" y="850076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4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9B0F3-A37F-45F5-A0AC-4D542198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Lancashire opportunities in 7 key techs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39FF6-17F8-4964-B173-C94822DE19F7}"/>
              </a:ext>
            </a:extLst>
          </p:cNvPr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B506F-699B-4C70-935F-972EC6B19F85}"/>
              </a:ext>
            </a:extLst>
          </p:cNvPr>
          <p:cNvSpPr/>
          <p:nvPr/>
        </p:nvSpPr>
        <p:spPr>
          <a:xfrm>
            <a:off x="163558" y="850076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hlinkClick r:id="rId2"/>
            <a:extLst>
              <a:ext uri="{FF2B5EF4-FFF2-40B4-BE49-F238E27FC236}">
                <a16:creationId xmlns:a16="http://schemas.microsoft.com/office/drawing/2014/main" id="{CCF42108-2077-4174-AAE0-40525F592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5" y="885825"/>
            <a:ext cx="7643390" cy="3371850"/>
          </a:xfrm>
        </p:spPr>
      </p:pic>
    </p:spTree>
    <p:extLst>
      <p:ext uri="{BB962C8B-B14F-4D97-AF65-F5344CB8AC3E}">
        <p14:creationId xmlns:p14="http://schemas.microsoft.com/office/powerpoint/2010/main" val="848761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Local capabilities are key but so are </a:t>
            </a:r>
            <a:r>
              <a:rPr lang="en-US" dirty="0">
                <a:solidFill>
                  <a:srgbClr val="3333B2"/>
                </a:solidFill>
              </a:rPr>
              <a:t>external</a:t>
            </a:r>
            <a:r>
              <a:rPr lang="en-US" dirty="0"/>
              <a:t> linkages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Balland and Boschma (2019) show that regions that collaborate with </a:t>
            </a:r>
            <a:r>
              <a:rPr lang="en-US" dirty="0">
                <a:solidFill>
                  <a:srgbClr val="3333B2"/>
                </a:solidFill>
              </a:rPr>
              <a:t>complementary</a:t>
            </a:r>
            <a:r>
              <a:rPr lang="en-US" dirty="0"/>
              <a:t> regions more likely to develop successful specializations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 key issue to identify the right regions as </a:t>
            </a:r>
            <a:r>
              <a:rPr lang="en-US" dirty="0">
                <a:solidFill>
                  <a:srgbClr val="3333B2"/>
                </a:solidFill>
              </a:rPr>
              <a:t>strategic partners </a:t>
            </a:r>
            <a:r>
              <a:rPr lang="en-US" dirty="0"/>
              <a:t>as part of S3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Strategic partners not just any regions but the ones that can provide </a:t>
            </a:r>
            <a:r>
              <a:rPr lang="en-US" dirty="0">
                <a:solidFill>
                  <a:srgbClr val="3333B2"/>
                </a:solidFill>
              </a:rPr>
              <a:t>missing</a:t>
            </a:r>
            <a:r>
              <a:rPr lang="en-US" dirty="0"/>
              <a:t> capabilities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Beyond local capabilities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24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2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Distance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76341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Added 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  <a:endCxn id="10" idx="7"/>
          </p:cNvCxnSpPr>
          <p:nvPr/>
        </p:nvCxnSpPr>
        <p:spPr>
          <a:xfrm>
            <a:off x="1447800" y="2530007"/>
            <a:ext cx="1828942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4"/>
          </p:cNvCxnSpPr>
          <p:nvPr/>
        </p:nvCxnSpPr>
        <p:spPr>
          <a:xfrm>
            <a:off x="3189655" y="2742342"/>
            <a:ext cx="0" cy="127720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B54179-A447-448B-9E34-B0542C7518CC}"/>
              </a:ext>
            </a:extLst>
          </p:cNvPr>
          <p:cNvSpPr/>
          <p:nvPr/>
        </p:nvSpPr>
        <p:spPr>
          <a:xfrm>
            <a:off x="3066494" y="2493576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4CAE2-FDF9-43AA-8F5B-8DDD2667F8FE}"/>
              </a:ext>
            </a:extLst>
          </p:cNvPr>
          <p:cNvSpPr/>
          <p:nvPr/>
        </p:nvSpPr>
        <p:spPr>
          <a:xfrm>
            <a:off x="1504338" y="79438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Technology </a:t>
            </a:r>
            <a:r>
              <a:rPr lang="en-US" b="1" i="1" cap="small" dirty="0" err="1">
                <a:latin typeface="Comic Sans MS" panose="030F0702030302020204" pitchFamily="66" charset="0"/>
              </a:rPr>
              <a:t>i</a:t>
            </a: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915952-6EBA-479E-9986-475146F765D7}"/>
              </a:ext>
            </a:extLst>
          </p:cNvPr>
          <p:cNvSpPr/>
          <p:nvPr/>
        </p:nvSpPr>
        <p:spPr>
          <a:xfrm>
            <a:off x="4962912" y="1370235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Region C </a:t>
            </a:r>
          </a:p>
          <a:p>
            <a:r>
              <a:rPr lang="en-US" b="1" i="1" cap="small" dirty="0">
                <a:latin typeface="Comic Sans MS" panose="030F0702030302020204" pitchFamily="66" charset="0"/>
              </a:rPr>
              <a:t>(+ 50%)</a:t>
            </a:r>
            <a:endParaRPr lang="nl-NL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516B674D-4691-4997-B814-B5210891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How to find strategic partners?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D2D10-C9E1-4400-BEEB-BD69CBF56D07}"/>
              </a:ext>
            </a:extLst>
          </p:cNvPr>
          <p:cNvSpPr/>
          <p:nvPr/>
        </p:nvSpPr>
        <p:spPr>
          <a:xfrm>
            <a:off x="3341389" y="2412178"/>
            <a:ext cx="131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Region B </a:t>
            </a:r>
          </a:p>
          <a:p>
            <a:r>
              <a:rPr lang="en-US" b="1" i="1" cap="small" dirty="0">
                <a:latin typeface="Comic Sans MS" panose="030F0702030302020204" pitchFamily="66" charset="0"/>
              </a:rPr>
              <a:t>(+ 30%)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8AF92-9CD2-4B7E-8C66-B712985043BE}"/>
              </a:ext>
            </a:extLst>
          </p:cNvPr>
          <p:cNvCxnSpPr>
            <a:cxnSpLocks/>
            <a:endCxn id="24" idx="7"/>
          </p:cNvCxnSpPr>
          <p:nvPr/>
        </p:nvCxnSpPr>
        <p:spPr>
          <a:xfrm>
            <a:off x="1371600" y="1544508"/>
            <a:ext cx="351511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BAA2E4-1EA8-4F83-825D-435FB7957B16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4799626" y="1756843"/>
            <a:ext cx="0" cy="22627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83995D6-D781-4F36-99A5-EB20FD76288F}"/>
              </a:ext>
            </a:extLst>
          </p:cNvPr>
          <p:cNvSpPr/>
          <p:nvPr/>
        </p:nvSpPr>
        <p:spPr>
          <a:xfrm>
            <a:off x="4676465" y="1508077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65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13289E-A750-429E-AB9F-662D0D98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A406E-16C0-4C8E-B9A1-431BFA60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790215C-45ED-4DA7-ADC5-6339AF52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" y="-817479"/>
            <a:ext cx="9123947" cy="59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62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92E28-00F0-4A92-AAFE-64038009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C88F1-8222-416E-ADB9-9BE632A0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 descr="C:\Users\Pierre-Alex\Desktop\PCUMID031FS00038_1_LAGARDERE-BD.jpg">
            <a:extLst>
              <a:ext uri="{FF2B5EF4-FFF2-40B4-BE49-F238E27FC236}">
                <a16:creationId xmlns:a16="http://schemas.microsoft.com/office/drawing/2014/main" id="{C0949CA5-A920-4EA5-9B94-90BF407E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050" r="6750"/>
          <a:stretch>
            <a:fillRect/>
          </a:stretch>
        </p:blipFill>
        <p:spPr bwMode="auto">
          <a:xfrm>
            <a:off x="0" y="-400050"/>
            <a:ext cx="9192965" cy="686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26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7639050" cy="498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10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1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7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building on </a:t>
            </a:r>
            <a:r>
              <a:rPr lang="en-US" sz="2000" dirty="0">
                <a:solidFill>
                  <a:srgbClr val="3333B2"/>
                </a:solidFill>
              </a:rPr>
              <a:t>local</a:t>
            </a:r>
            <a:r>
              <a:rPr lang="en-US" sz="2000" dirty="0"/>
              <a:t> capabilities (internal relatedness)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building on </a:t>
            </a:r>
            <a:r>
              <a:rPr lang="en-US" sz="2000" dirty="0">
                <a:solidFill>
                  <a:srgbClr val="3333B2"/>
                </a:solidFill>
              </a:rPr>
              <a:t>local</a:t>
            </a:r>
            <a:r>
              <a:rPr lang="en-US" sz="2000" dirty="0"/>
              <a:t> capabilities (internal relatedness)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</a:t>
            </a:r>
            <a:r>
              <a:rPr lang="en-US" sz="2000" dirty="0">
                <a:solidFill>
                  <a:srgbClr val="3333B2"/>
                </a:solidFill>
              </a:rPr>
              <a:t>connecting</a:t>
            </a:r>
            <a:r>
              <a:rPr lang="en-US" sz="2000" dirty="0"/>
              <a:t> to regions that have </a:t>
            </a:r>
            <a:r>
              <a:rPr lang="en-US" sz="2000" dirty="0">
                <a:solidFill>
                  <a:srgbClr val="3333B2"/>
                </a:solidFill>
              </a:rPr>
              <a:t>complementary</a:t>
            </a:r>
            <a:r>
              <a:rPr lang="en-US" sz="2000" dirty="0"/>
              <a:t> capabilities (external relatedness)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3353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499</Words>
  <Application>Microsoft Office PowerPoint</Application>
  <PresentationFormat>On-screen Show (16:9)</PresentationFormat>
  <Paragraphs>96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Comic Sans MS</vt:lpstr>
      <vt:lpstr>Helvetica</vt:lpstr>
      <vt:lpstr>Verdana</vt:lpstr>
      <vt:lpstr>Beamer</vt:lpstr>
      <vt:lpstr>Equation</vt:lpstr>
      <vt:lpstr>The Principle of Relatedness Local &amp; Global Knowledge Sourcing  Pierre-Alexandre Balland </vt:lpstr>
      <vt:lpstr>PowerPoint Presentation</vt:lpstr>
      <vt:lpstr>PowerPoint Presentation</vt:lpstr>
      <vt:lpstr>PowerPoint Presentation</vt:lpstr>
      <vt:lpstr>PowerPoint Presentation</vt:lpstr>
      <vt:lpstr>Key issues</vt:lpstr>
      <vt:lpstr>Key issues</vt:lpstr>
      <vt:lpstr>Key issues</vt:lpstr>
      <vt:lpstr>Key issues</vt:lpstr>
      <vt:lpstr>Most influential languages</vt:lpstr>
      <vt:lpstr>PowerPoint Presentation</vt:lpstr>
      <vt:lpstr>Regional knowledge structure</vt:lpstr>
      <vt:lpstr>The density of related technologies</vt:lpstr>
      <vt:lpstr>PowerPoint Presentation</vt:lpstr>
      <vt:lpstr>PowerPoint Presentation</vt:lpstr>
      <vt:lpstr>PowerPoint Presentation</vt:lpstr>
      <vt:lpstr>PowerPoint Presentation</vt:lpstr>
      <vt:lpstr>Evidence-based framework for S3</vt:lpstr>
      <vt:lpstr>PowerPoint Presentation</vt:lpstr>
      <vt:lpstr>S3 framework (FR10)</vt:lpstr>
      <vt:lpstr>Ile de France opportunities in 7 key techs</vt:lpstr>
      <vt:lpstr>Lancashire opportunities in 7 key techs</vt:lpstr>
      <vt:lpstr>Beyond local capabilities</vt:lpstr>
      <vt:lpstr>How to find strategic partners?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2021-10-05T08:08:08Z</dcterms:modified>
</cp:coreProperties>
</file>